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 Black"/>
      <p:bold r:id="rId15"/>
      <p:boldItalic r:id="rId16"/>
    </p:embeddedFont>
    <p:embeddedFont>
      <p:font typeface="Montserrat ExtraBold"/>
      <p:bold r:id="rId17"/>
      <p:boldItalic r:id="rId18"/>
    </p:embeddedFont>
    <p:embeddedFont>
      <p:font typeface="Tomorrow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omorrowSemiBold-bold.fntdata"/><Relationship Id="rId11" Type="http://schemas.openxmlformats.org/officeDocument/2006/relationships/slide" Target="slides/slide7.xml"/><Relationship Id="rId22" Type="http://schemas.openxmlformats.org/officeDocument/2006/relationships/font" Target="fonts/TomorrowSemiBold-boldItalic.fntdata"/><Relationship Id="rId10" Type="http://schemas.openxmlformats.org/officeDocument/2006/relationships/slide" Target="slides/slide6.xml"/><Relationship Id="rId21" Type="http://schemas.openxmlformats.org/officeDocument/2006/relationships/font" Target="fonts/TomorrowSemiBol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Black-bold.fntdata"/><Relationship Id="rId14" Type="http://schemas.openxmlformats.org/officeDocument/2006/relationships/slide" Target="slides/slide10.xml"/><Relationship Id="rId17" Type="http://schemas.openxmlformats.org/officeDocument/2006/relationships/font" Target="fonts/MontserratExtraBold-bold.fntdata"/><Relationship Id="rId16" Type="http://schemas.openxmlformats.org/officeDocument/2006/relationships/font" Target="fonts/MontserratBlack-boldItalic.fntdata"/><Relationship Id="rId5" Type="http://schemas.openxmlformats.org/officeDocument/2006/relationships/slide" Target="slides/slide1.xml"/><Relationship Id="rId19" Type="http://schemas.openxmlformats.org/officeDocument/2006/relationships/font" Target="fonts/TomorrowSemiBold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/>
          <p:nvPr/>
        </p:nvSpPr>
        <p:spPr>
          <a:xfrm>
            <a:off x="701476" y="106025"/>
            <a:ext cx="8298900" cy="4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38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5700"/>
              <a:buFont typeface="Tomorrow SemiBold"/>
              <a:buNone/>
            </a:pPr>
            <a:r>
              <a:rPr i="0" lang="en-US" sz="5700" u="none" cap="none" strike="noStrike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Веб-сервис для расчета дополнительной нагрузки на транспортные сети</a:t>
            </a:r>
            <a:endParaRPr i="0" sz="57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" name="Google Shape;48;p13"/>
          <p:cNvSpPr txBox="1"/>
          <p:nvPr/>
        </p:nvSpPr>
        <p:spPr>
          <a:xfrm>
            <a:off x="568025" y="6454900"/>
            <a:ext cx="843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Montserrat Black"/>
                <a:ea typeface="Montserrat Black"/>
                <a:cs typeface="Montserrat Black"/>
                <a:sym typeface="Montserrat Black"/>
              </a:rPr>
              <a:t>4FUN</a:t>
            </a:r>
            <a:endParaRPr sz="9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6350424" y="71325"/>
            <a:ext cx="8155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850"/>
              <a:buFont typeface="Tomorrow SemiBold"/>
              <a:buNone/>
            </a:pPr>
            <a:r>
              <a:rPr i="0" lang="en-US" sz="485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Заключение: перспективы развития и внедрения веб-сервиса</a:t>
            </a:r>
            <a:endParaRPr i="0" sz="485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350437" y="4657844"/>
            <a:ext cx="7415927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00"/>
              <a:buFont typeface="Tomorrow"/>
              <a:buNone/>
            </a:pPr>
            <a:r>
              <a:rPr i="0" lang="en-US" sz="19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Веб-сервис для расчета дополнительной нагрузки на транспортные сети - важный инструмент для умного городского планирования. Его использование позволит городам более эффективно управлять дорожной инфраструктурой, планировать развитие и предотвращать заторы в условиях стремительной урбанизации.</a:t>
            </a:r>
            <a:endParaRPr i="0" sz="1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6180534" y="125584"/>
            <a:ext cx="7755600" cy="24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900"/>
              <a:buFont typeface="Tomorrow SemiBold"/>
              <a:buNone/>
            </a:pPr>
            <a:r>
              <a:rPr i="0" lang="en-US" sz="3900" u="none" cap="none" strike="noStrike">
                <a:solidFill>
                  <a:srgbClr val="1D1D1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Актуальность проблемы: рост городов и нагрузка на транспортную инфраструктуру</a:t>
            </a:r>
            <a:endParaRPr i="0" sz="3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6180534" y="3369588"/>
            <a:ext cx="446100" cy="446100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6335911" y="3443883"/>
            <a:ext cx="1353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300"/>
              <a:buFont typeface="Tomorrow SemiBold"/>
              <a:buNone/>
            </a:pPr>
            <a:r>
              <a:rPr i="0" lang="en-US" sz="23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i="0" sz="23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6824899" y="3217200"/>
            <a:ext cx="6126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i="0" lang="en-US" sz="19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Ускоренная урбанизация</a:t>
            </a:r>
            <a:endParaRPr i="0" sz="19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6824901" y="3645932"/>
            <a:ext cx="7111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Стремительный рост городов и населения увеличивает нагрузку на дороги и транспортную сеть.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6180534" y="4777978"/>
            <a:ext cx="446100" cy="446100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303645" y="4852273"/>
            <a:ext cx="199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300"/>
              <a:buFont typeface="Tomorrow SemiBold"/>
              <a:buNone/>
            </a:pPr>
            <a:r>
              <a:rPr i="0" lang="en-US" sz="23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i="0" sz="23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6824899" y="4777975"/>
            <a:ext cx="5749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i="0" lang="en-US" sz="19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Растущая застройка</a:t>
            </a:r>
            <a:endParaRPr i="0" sz="19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6824901" y="5206722"/>
            <a:ext cx="7111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Ввод новых жилых, коммерческих и инфраструктурных объектов требует переоценки транспортных потоков.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180534" y="6186368"/>
            <a:ext cx="446100" cy="446100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304240" y="6260663"/>
            <a:ext cx="198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300"/>
              <a:buFont typeface="Tomorrow SemiBold"/>
              <a:buNone/>
            </a:pPr>
            <a:r>
              <a:rPr i="0" lang="en-US" sz="23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i="0" sz="23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824899" y="6262575"/>
            <a:ext cx="7111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50"/>
              <a:buFont typeface="Tomorrow SemiBold"/>
              <a:buNone/>
            </a:pPr>
            <a:r>
              <a:rPr i="0" lang="en-US" sz="19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Необходимость планирования</a:t>
            </a:r>
            <a:endParaRPr i="0" sz="19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824901" y="6691313"/>
            <a:ext cx="7111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Своевременное определение дополнительной нагрузки позволит эффективно управлять дорожной сетью.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864012" y="282038"/>
            <a:ext cx="129024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850"/>
              <a:buFont typeface="Tomorrow SemiBold"/>
              <a:buNone/>
            </a:pPr>
            <a:r>
              <a:rPr i="0" lang="en-US" sz="485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Традиционные методы расчета транспортных потоков: ограничения и недостатки</a:t>
            </a:r>
            <a:endParaRPr i="0" sz="485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864012" y="3518514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Tomorrow SemiBold"/>
              <a:buNone/>
            </a:pPr>
            <a:r>
              <a:rPr i="0" lang="en-US" sz="240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Ручные расчеты</a:t>
            </a:r>
            <a:endParaRPr i="0" sz="24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864037" y="4995743"/>
            <a:ext cx="3898821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00"/>
              <a:buFont typeface="Tomorrow"/>
              <a:buNone/>
            </a:pPr>
            <a:r>
              <a:rPr i="0" lang="en-US" sz="19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Громоздкие и трудоемкие методы, требующие много времени и усилий.</a:t>
            </a:r>
            <a:endParaRPr i="0" sz="1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372670" y="3518514"/>
            <a:ext cx="3465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Tomorrow SemiBold"/>
              <a:buNone/>
            </a:pPr>
            <a:r>
              <a:rPr i="0" lang="en-US" sz="240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Упрощенные модели</a:t>
            </a:r>
            <a:endParaRPr i="0" sz="24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372695" y="4995743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00"/>
              <a:buFont typeface="Tomorrow"/>
              <a:buNone/>
            </a:pPr>
            <a:r>
              <a:rPr i="0" lang="en-US" sz="19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 учитывают множество факторов, влияющих на реальные транспортные потоки.</a:t>
            </a:r>
            <a:endParaRPr i="0" sz="1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9881329" y="3518514"/>
            <a:ext cx="3404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2400"/>
              <a:buFont typeface="Tomorrow SemiBold"/>
              <a:buNone/>
            </a:pPr>
            <a:r>
              <a:rPr i="0" lang="en-US" sz="240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Статические данные</a:t>
            </a:r>
            <a:endParaRPr i="0" sz="24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9881354" y="4995743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900"/>
              <a:buFont typeface="Tomorrow"/>
              <a:buNone/>
            </a:pPr>
            <a:r>
              <a:rPr i="0" lang="en-US" sz="19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Базируются на устаревших данных, не отражают актуальную ситуацию на дорогах.</a:t>
            </a:r>
            <a:endParaRPr i="0" sz="1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0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645557" y="2962275"/>
            <a:ext cx="133392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600"/>
              <a:buFont typeface="Tomorrow SemiBold"/>
              <a:buNone/>
            </a:pPr>
            <a:r>
              <a:rPr b="1" i="0" lang="en-US" sz="3600" u="none" cap="none" strike="noStrike">
                <a:solidFill>
                  <a:srgbClr val="1D1D1B"/>
                </a:solidFill>
                <a:latin typeface="Tomorrow SemiBold"/>
                <a:ea typeface="Tomorrow SemiBold"/>
                <a:cs typeface="Tomorrow SemiBold"/>
                <a:sym typeface="Tomorrow SemiBold"/>
              </a:rPr>
              <a:t>Необходимость веб-сервиса для автоматизированного расчета дополнительной нагрузки</a:t>
            </a:r>
            <a:endParaRPr b="0" i="0" sz="360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645557" y="4968121"/>
            <a:ext cx="6577489" cy="1357789"/>
          </a:xfrm>
          <a:prstGeom prst="roundRect">
            <a:avLst>
              <a:gd fmla="val 203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829965" y="5152550"/>
            <a:ext cx="5475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00"/>
              <a:buFont typeface="Tomorrow SemiBold"/>
              <a:buNone/>
            </a:pPr>
            <a:r>
              <a:rPr i="0" lang="en-US" sz="18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Быстрое реагирование</a:t>
            </a:r>
            <a:endParaRPr i="0" sz="1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829985" y="5551408"/>
            <a:ext cx="6208633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Оперативная оценка влияния новых объектов на транспортную систему.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407473" y="4968121"/>
            <a:ext cx="6577489" cy="1357789"/>
          </a:xfrm>
          <a:prstGeom prst="roundRect">
            <a:avLst>
              <a:gd fmla="val 203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7591899" y="5152550"/>
            <a:ext cx="5687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00"/>
              <a:buFont typeface="Tomorrow SemiBold"/>
              <a:buNone/>
            </a:pPr>
            <a:r>
              <a:rPr i="0" lang="en-US" sz="18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Высокая точность</a:t>
            </a:r>
            <a:endParaRPr i="0" sz="1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7591901" y="5551408"/>
            <a:ext cx="6208633" cy="590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Использование актуальных данных и передовых алгоритмов расчета.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45557" y="6662738"/>
            <a:ext cx="6577500" cy="1062900"/>
          </a:xfrm>
          <a:prstGeom prst="roundRect">
            <a:avLst>
              <a:gd fmla="val 2604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29965" y="6694775"/>
            <a:ext cx="47319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00"/>
              <a:buFont typeface="Tomorrow SemiBold"/>
              <a:buNone/>
            </a:pPr>
            <a:r>
              <a:rPr i="0" lang="en-US" sz="18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Масштабируемость</a:t>
            </a:r>
            <a:endParaRPr i="0" sz="1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829985" y="7093625"/>
            <a:ext cx="620863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Возможность обработки большого объема данных в сжатые сроки.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407473" y="6662738"/>
            <a:ext cx="6577500" cy="1062900"/>
          </a:xfrm>
          <a:prstGeom prst="roundRect">
            <a:avLst>
              <a:gd fmla="val 2604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591901" y="6694765"/>
            <a:ext cx="2305883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00"/>
              <a:buFont typeface="Tomorrow SemiBold"/>
              <a:buNone/>
            </a:pPr>
            <a:r>
              <a:rPr i="0" lang="en-US" sz="18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Доступность</a:t>
            </a:r>
            <a:endParaRPr i="0" sz="1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7591901" y="7093625"/>
            <a:ext cx="620863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Веб-сервис, доступный из любой точки в любое время.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6147301" y="418125"/>
            <a:ext cx="84831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700"/>
              <a:buFont typeface="Tomorrow SemiBold"/>
              <a:buNone/>
            </a:pPr>
            <a:r>
              <a:rPr i="0" lang="en-US" sz="370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Принцип работы веб-сервиса: ключевые параметры и алгоритмы расчета</a:t>
            </a:r>
            <a:endParaRPr i="0" sz="37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419136" y="2867620"/>
            <a:ext cx="22860" cy="4547830"/>
          </a:xfrm>
          <a:prstGeom prst="roundRect">
            <a:avLst>
              <a:gd fmla="val 123913" name="adj"/>
            </a:avLst>
          </a:prstGeom>
          <a:solidFill>
            <a:srgbClr val="D6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620113" y="3281005"/>
            <a:ext cx="660916" cy="22860"/>
          </a:xfrm>
          <a:prstGeom prst="roundRect">
            <a:avLst>
              <a:gd fmla="val 123913" name="adj"/>
            </a:avLst>
          </a:prstGeom>
          <a:solidFill>
            <a:srgbClr val="D6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6218158" y="3080028"/>
            <a:ext cx="424815" cy="424815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6366153" y="3150751"/>
            <a:ext cx="128826" cy="28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i="0" lang="en-US" sz="22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i="0" sz="22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7469148" y="3056453"/>
            <a:ext cx="236053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Ввод данных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7469148" y="3464719"/>
            <a:ext cx="6500336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Пользователь вводит характеристики нового объекта: расположение, площадь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6620113" y="4859893"/>
            <a:ext cx="660916" cy="22860"/>
          </a:xfrm>
          <a:prstGeom prst="roundRect">
            <a:avLst>
              <a:gd fmla="val 123913" name="adj"/>
            </a:avLst>
          </a:prstGeom>
          <a:solidFill>
            <a:srgbClr val="D6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218158" y="4658916"/>
            <a:ext cx="424815" cy="424815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6335316" y="4729639"/>
            <a:ext cx="190381" cy="28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i="0" lang="en-US" sz="22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i="0" sz="22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469148" y="4635341"/>
            <a:ext cx="236053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Анализ потоков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469148" y="5043607"/>
            <a:ext cx="6500336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Система использует алгоритмы моделирования (Муравьиный алгоритм) и прогнозирования для оценки влияния на дорожную сеть.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620113" y="6438781"/>
            <a:ext cx="660916" cy="22860"/>
          </a:xfrm>
          <a:prstGeom prst="roundRect">
            <a:avLst>
              <a:gd fmla="val 123913" name="adj"/>
            </a:avLst>
          </a:prstGeom>
          <a:solidFill>
            <a:srgbClr val="D6D0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218158" y="6237803"/>
            <a:ext cx="424815" cy="424815"/>
          </a:xfrm>
          <a:prstGeom prst="roundRect">
            <a:avLst>
              <a:gd fmla="val 6668" name="adj"/>
            </a:avLst>
          </a:prstGeom>
          <a:solidFill>
            <a:srgbClr val="F0E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6335911" y="6308527"/>
            <a:ext cx="189190" cy="28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200"/>
              <a:buFont typeface="Tomorrow SemiBold"/>
              <a:buNone/>
            </a:pPr>
            <a:r>
              <a:rPr i="0" lang="en-US" sz="220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i="0" sz="22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469148" y="6214229"/>
            <a:ext cx="2360533" cy="295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Визуализация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469148" y="6622494"/>
            <a:ext cx="6500336" cy="604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Результаты расчета представляются в понятных графиках и отчетах для быстрого принятия решений.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47235" t="0"/>
          <a:stretch/>
        </p:blipFill>
        <p:spPr>
          <a:xfrm>
            <a:off x="287625" y="1574800"/>
            <a:ext cx="5699299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6084213" y="470535"/>
            <a:ext cx="4270415" cy="533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50"/>
              <a:buFont typeface="Tomorrow SemiBold"/>
              <a:buNone/>
            </a:pPr>
            <a:r>
              <a:rPr i="0" lang="en-US" sz="335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Стек технологий</a:t>
            </a:r>
            <a:endParaRPr i="0" sz="335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25" y="1004302"/>
            <a:ext cx="5941518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50" y="3502517"/>
            <a:ext cx="43338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706" y="4914904"/>
            <a:ext cx="3183625" cy="31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7406700" y="1480450"/>
            <a:ext cx="7080300" cy="6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FastAPI - фрейморк для взаимодействия с серверной части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jQuery - фреймворк JavaScript 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GeoPy - Библиотека для взаимодействия с географическими картами 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782250" y="0"/>
            <a:ext cx="13762500" cy="20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350"/>
              <a:buFont typeface="Tomorrow SemiBold"/>
              <a:buNone/>
            </a:pPr>
            <a:r>
              <a:rPr i="0" lang="en-US" sz="405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Визуализация результатов расчета: понятные для пользователей графики и отчеты</a:t>
            </a:r>
            <a:endParaRPr i="0" sz="405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50" y="1539450"/>
            <a:ext cx="12197652" cy="51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709347" y="6973300"/>
            <a:ext cx="8576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2150"/>
              <a:buFont typeface="Tomorrow SemiBold"/>
              <a:buNone/>
            </a:pPr>
            <a:r>
              <a:rPr i="0" lang="en-US" sz="3600" u="none" cap="none" strike="noStrike">
                <a:solidFill>
                  <a:srgbClr val="61615C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Аналитические отчеты</a:t>
            </a:r>
            <a:endParaRPr i="0" sz="36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09354" y="7715000"/>
            <a:ext cx="144309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750"/>
              <a:buFont typeface="Tomorrow"/>
              <a:buNone/>
            </a:pPr>
            <a:r>
              <a:rPr i="0" lang="en-US" sz="17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Рекомендации по развитию дорожной сети для обеспечения требуемой пропускной способности.</a:t>
            </a:r>
            <a:endParaRPr i="0" sz="17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148750" y="41225"/>
            <a:ext cx="82512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700"/>
              <a:buFont typeface="Tomorrow SemiBold"/>
              <a:buNone/>
            </a:pPr>
            <a:r>
              <a:rPr i="0" lang="en-US" sz="370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Преимущества использования веб-сервиса: экономия времени и повышение точности</a:t>
            </a:r>
            <a:endParaRPr i="0" sz="37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descr="preencoded.png"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8745" y="3169801"/>
            <a:ext cx="946190" cy="15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7378772" y="3359000"/>
            <a:ext cx="4055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Экономия времени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7378779" y="3768090"/>
            <a:ext cx="6589276" cy="30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Быстрый расчет вместо длительных ручных оценок.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8745" y="4683800"/>
            <a:ext cx="946190" cy="15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7378773" y="4873000"/>
            <a:ext cx="4210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Повышение точности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7378779" y="5282089"/>
            <a:ext cx="6589276" cy="302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Использование актуальных данных и передовых алгоритмов.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154" name="Google Shape;1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8745" y="6197798"/>
            <a:ext cx="946190" cy="15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7378779" y="6386989"/>
            <a:ext cx="2365534" cy="295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850"/>
              <a:buFont typeface="Tomorrow SemiBold"/>
              <a:buNone/>
            </a:pPr>
            <a:r>
              <a:rPr i="0" lang="en-US" sz="18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Снижение затрат</a:t>
            </a:r>
            <a:endParaRPr i="0" sz="18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7378779" y="6796088"/>
            <a:ext cx="6589276" cy="605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450"/>
              <a:buFont typeface="Tomorrow"/>
              <a:buNone/>
            </a:pPr>
            <a:r>
              <a:rPr i="0" lang="en-US" sz="14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Оперативное планирование предотвращает дорогостоящие инфраструктурные проекты.</a:t>
            </a:r>
            <a:endParaRPr i="0" sz="14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707827" y="408362"/>
            <a:ext cx="77283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950"/>
              <a:buFont typeface="Tomorrow SemiBold"/>
              <a:buNone/>
            </a:pPr>
            <a:r>
              <a:rPr i="0" lang="en-US" sz="3950" u="none" cap="none" strike="noStrike">
                <a:solidFill>
                  <a:srgbClr val="1D1D1B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Потенциальные пользователи и сценарии применения веб-сервиса</a:t>
            </a:r>
            <a:endParaRPr i="0" sz="395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707827" y="3525441"/>
            <a:ext cx="7728347" cy="3377803"/>
          </a:xfrm>
          <a:prstGeom prst="roundRect">
            <a:avLst>
              <a:gd fmla="val 89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15450" y="3533050"/>
            <a:ext cx="8178900" cy="12288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917615" y="3662005"/>
            <a:ext cx="3448407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Городские власти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4777975" y="3662000"/>
            <a:ext cx="38556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Оценка влияния новых объектов на транспортные потоки при городском планировании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15450" y="4761775"/>
            <a:ext cx="8140200" cy="12288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917615" y="4890730"/>
            <a:ext cx="3448407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Девелоперы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4777975" y="4890725"/>
            <a:ext cx="39288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Анализ дополнительной нагрузки на инфраструктуру при строительстве новых зданий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715450" y="5990500"/>
            <a:ext cx="8140200" cy="9051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917615" y="6119455"/>
            <a:ext cx="3448407" cy="323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Инженеры-транспортники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4777978" y="6119455"/>
            <a:ext cx="3448407" cy="64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61615C"/>
              </a:buClr>
              <a:buSzPts val="1550"/>
              <a:buFont typeface="Tomorrow"/>
              <a:buNone/>
            </a:pPr>
            <a:r>
              <a:rPr i="0" lang="en-US" sz="1550" u="none" cap="none" strike="noStrike">
                <a:solidFill>
                  <a:srgbClr val="61615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Определение необходимых мер по развитию дорожной сети</a:t>
            </a:r>
            <a:endParaRPr i="0" sz="155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